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5" r:id="rId2"/>
    <p:sldId id="276" r:id="rId3"/>
    <p:sldId id="294" r:id="rId4"/>
    <p:sldId id="277" r:id="rId5"/>
    <p:sldId id="256" r:id="rId6"/>
    <p:sldId id="280" r:id="rId7"/>
    <p:sldId id="278" r:id="rId8"/>
    <p:sldId id="265" r:id="rId9"/>
    <p:sldId id="282" r:id="rId10"/>
    <p:sldId id="281" r:id="rId11"/>
    <p:sldId id="284" r:id="rId12"/>
    <p:sldId id="287" r:id="rId13"/>
    <p:sldId id="283" r:id="rId14"/>
    <p:sldId id="293" r:id="rId15"/>
    <p:sldId id="285" r:id="rId16"/>
    <p:sldId id="286" r:id="rId17"/>
    <p:sldId id="290" r:id="rId18"/>
    <p:sldId id="292" r:id="rId19"/>
    <p:sldId id="273" r:id="rId20"/>
    <p:sldId id="289" r:id="rId21"/>
    <p:sldId id="266" r:id="rId22"/>
    <p:sldId id="279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4802" autoAdjust="0"/>
  </p:normalViewPr>
  <p:slideViewPr>
    <p:cSldViewPr showGuides="1">
      <p:cViewPr varScale="1">
        <p:scale>
          <a:sx n="63" d="100"/>
          <a:sy n="63" d="100"/>
        </p:scale>
        <p:origin x="610" y="3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2-4BB5-8DAE-C608A0AB4A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72-4BB5-8DAE-C608A0AB4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-2112628832"/>
        <c:axId val="-21126274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72-4BB5-8DAE-C608A0AB4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2628832"/>
        <c:axId val="-2112627424"/>
      </c:lineChart>
      <c:catAx>
        <c:axId val="-211262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2112627424"/>
        <c:crosses val="autoZero"/>
        <c:auto val="1"/>
        <c:lblAlgn val="ctr"/>
        <c:lblOffset val="100"/>
        <c:noMultiLvlLbl val="0"/>
      </c:catAx>
      <c:valAx>
        <c:axId val="-211262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211262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1/15/2018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1/15/2018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שוק</a:t>
            </a:r>
            <a:r>
              <a:rPr lang="he-IL" baseline="0" dirty="0"/>
              <a:t> המניות </a:t>
            </a:r>
            <a:r>
              <a:rPr lang="mr-IN" baseline="0" dirty="0"/>
              <a:t>–</a:t>
            </a:r>
            <a:r>
              <a:rPr lang="he-IL" baseline="0" dirty="0"/>
              <a:t> אלה תשואות המדדים בשנת 2017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בחרנו לנתח את מדד ה-</a:t>
            </a:r>
            <a:r>
              <a:rPr lang="en-US" dirty="0"/>
              <a:t>s&amp;p500</a:t>
            </a:r>
            <a:r>
              <a:rPr lang="he-IL" baseline="0" dirty="0"/>
              <a:t> , 500 המניות הכי גדולות בארה״ב, עשה באזור ה-20 אחוז תשואה שנתית (נחשב חריג לטובה)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0657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5445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8117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1851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3036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הכנת</a:t>
            </a:r>
            <a:r>
              <a:rPr lang="he-IL" baseline="0" dirty="0"/>
              <a:t> </a:t>
            </a:r>
            <a:r>
              <a:rPr lang="he-IL" baseline="0" dirty="0" err="1"/>
              <a:t>הדאטא</a:t>
            </a:r>
            <a:r>
              <a:rPr lang="he-IL" baseline="0" dirty="0"/>
              <a:t> </a:t>
            </a:r>
            <a:r>
              <a:rPr lang="mr-IN" baseline="0" dirty="0"/>
              <a:t>–</a:t>
            </a:r>
            <a:r>
              <a:rPr lang="he-IL" baseline="0" dirty="0"/>
              <a:t> חלוקה לאימונים ומבחן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9292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הכנת</a:t>
            </a:r>
            <a:r>
              <a:rPr lang="he-IL" baseline="0" dirty="0"/>
              <a:t> </a:t>
            </a:r>
            <a:r>
              <a:rPr lang="he-IL" baseline="0" dirty="0" err="1"/>
              <a:t>הדאטא</a:t>
            </a:r>
            <a:r>
              <a:rPr lang="he-IL" baseline="0" dirty="0"/>
              <a:t> </a:t>
            </a:r>
            <a:r>
              <a:rPr lang="mr-IN" baseline="0" dirty="0"/>
              <a:t>–</a:t>
            </a:r>
            <a:r>
              <a:rPr lang="he-IL" baseline="0" dirty="0"/>
              <a:t> חלוקה לאימונים ומבחן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593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הנה לפניכם הגרף</a:t>
            </a:r>
            <a:r>
              <a:rPr lang="he-IL" baseline="0" dirty="0"/>
              <a:t> של מניית גוגל, כולכם מכירים, המניה עלתה בסביבות ה-500%</a:t>
            </a:r>
            <a:r>
              <a:rPr lang="en-US" baseline="0" dirty="0"/>
              <a:t> </a:t>
            </a:r>
            <a:r>
              <a:rPr lang="he-IL" baseline="0" dirty="0"/>
              <a:t> ב-10 שנים האחרונות</a:t>
            </a:r>
          </a:p>
          <a:p>
            <a:pPr marL="0" algn="r" defTabSz="914400" rtl="1" eaLnBrk="1" latinLnBrk="0" hangingPunct="1"/>
            <a:r>
              <a:rPr lang="he-IL" baseline="0" dirty="0"/>
              <a:t>ומה שאנחנו ננסה לעשות בדקות הקרובות זה לחזות האם המחיר של מניית גוגל יעלה או ירד בסיום יום המסחר היום בבורסה בארה״ב?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9664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המדד מורכב</a:t>
            </a:r>
            <a:r>
              <a:rPr lang="he-IL" baseline="0" dirty="0"/>
              <a:t> ממניות מהרבה מאוד סקטורים- טכנולוגיה, פיננסים, תעשיה, אנרגיה, </a:t>
            </a:r>
            <a:r>
              <a:rPr lang="he-IL" baseline="0" dirty="0" err="1"/>
              <a:t>גנריקה,נדל״ן</a:t>
            </a:r>
            <a:r>
              <a:rPr lang="he-IL" baseline="0" dirty="0"/>
              <a:t>, תקשורת </a:t>
            </a:r>
            <a:r>
              <a:rPr lang="he-IL" baseline="0" dirty="0" err="1"/>
              <a:t>וכו</a:t>
            </a:r>
            <a:r>
              <a:rPr lang="he-IL" baseline="0" dirty="0"/>
              <a:t>׳...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759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998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לעדכן</a:t>
            </a:r>
            <a:r>
              <a:rPr lang="he-IL" baseline="0" dirty="0"/>
              <a:t> את הקוד בוק</a:t>
            </a:r>
          </a:p>
          <a:p>
            <a:pPr marL="0" algn="r" defTabSz="914400" rtl="1" eaLnBrk="1" latinLnBrk="0" hangingPunct="1"/>
            <a:r>
              <a:rPr lang="he-IL" baseline="0" dirty="0"/>
              <a:t>לקשר את הקוד בוק</a:t>
            </a:r>
          </a:p>
          <a:p>
            <a:pPr marL="0" algn="r" defTabSz="914400" rtl="1" eaLnBrk="1" latinLnBrk="0" hangingPunct="1"/>
            <a:r>
              <a:rPr lang="he-IL" baseline="0" dirty="0"/>
              <a:t>לעשות צילום מסך לקוד</a:t>
            </a:r>
          </a:p>
          <a:p>
            <a:pPr marL="0" algn="r" defTabSz="914400" rtl="1" eaLnBrk="1" latinLnBrk="0" hangingPunct="1"/>
            <a:r>
              <a:rPr lang="he-IL" baseline="0" dirty="0"/>
              <a:t>לעדכן את הטבלה של המשתנים לפי הטבלה של הקוד בוק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886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הכנת</a:t>
            </a:r>
            <a:r>
              <a:rPr lang="he-IL" baseline="0" dirty="0"/>
              <a:t> </a:t>
            </a:r>
            <a:r>
              <a:rPr lang="he-IL" baseline="0" dirty="0" err="1"/>
              <a:t>הדאטא</a:t>
            </a:r>
            <a:r>
              <a:rPr lang="he-IL" baseline="0" dirty="0"/>
              <a:t> </a:t>
            </a:r>
            <a:r>
              <a:rPr lang="mr-IN" baseline="0" dirty="0"/>
              <a:t>–</a:t>
            </a:r>
            <a:r>
              <a:rPr lang="he-IL" baseline="0" dirty="0"/>
              <a:t> חלוקה לאימונים ומבחן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10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1762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833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87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t/technicalanalysis.asp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vestopedia.com/terms/e/ema.asp" TargetMode="External"/><Relationship Id="rId5" Type="http://schemas.openxmlformats.org/officeDocument/2006/relationships/hyperlink" Target="https://www.investopedia.com/terms/s/sma.asp" TargetMode="External"/><Relationship Id="rId4" Type="http://schemas.openxmlformats.org/officeDocument/2006/relationships/hyperlink" Target="https://www.investopedia.com/terms/p/price-action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1440"/>
            <a:ext cx="12192000" cy="8043864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chemeClr val="tx1"/>
                </a:solidFill>
              </a:rPr>
              <a:t> Stock Group</a:t>
            </a:r>
            <a:br>
              <a:rPr lang="en-US" sz="13800" dirty="0">
                <a:solidFill>
                  <a:schemeClr val="tx1"/>
                </a:solidFill>
              </a:rPr>
            </a:br>
            <a:br>
              <a:rPr lang="en-US" sz="13800" dirty="0">
                <a:solidFill>
                  <a:schemeClr val="tx1"/>
                </a:solidFill>
              </a:rPr>
            </a:br>
            <a:endParaRPr lang="en-US" sz="1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49796" y="260648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Title 12"/>
          <p:cNvSpPr txBox="1">
            <a:spLocks/>
          </p:cNvSpPr>
          <p:nvPr/>
        </p:nvSpPr>
        <p:spPr>
          <a:xfrm>
            <a:off x="2998068" y="2894727"/>
            <a:ext cx="216024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GBM</a:t>
            </a:r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7458418" y="2894727"/>
            <a:ext cx="18002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RF</a:t>
            </a:r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69115041"/>
              </p:ext>
            </p:extLst>
          </p:nvPr>
        </p:nvGraphicFramePr>
        <p:xfrm>
          <a:off x="549799" y="2276872"/>
          <a:ext cx="5328589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Value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  <a:p>
                      <a:pPr algn="ctr"/>
                      <a:r>
                        <a:rPr lang="en-US" dirty="0"/>
                        <a:t> (True</a:t>
                      </a:r>
                      <a:r>
                        <a:rPr lang="en-US" baseline="0" dirty="0"/>
                        <a:t> Value in Test)</a:t>
                      </a:r>
                      <a:endParaRPr lang="en-U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GBM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“Up”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“Up”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68029897"/>
              </p:ext>
            </p:extLst>
          </p:nvPr>
        </p:nvGraphicFramePr>
        <p:xfrm>
          <a:off x="6261299" y="2276872"/>
          <a:ext cx="5328589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Value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  <a:p>
                      <a:pPr algn="ctr"/>
                      <a:r>
                        <a:rPr lang="en-US" dirty="0"/>
                        <a:t> (True</a:t>
                      </a:r>
                      <a:r>
                        <a:rPr lang="en-US" baseline="0" dirty="0"/>
                        <a:t> Value in Test)</a:t>
                      </a:r>
                      <a:endParaRPr lang="en-U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“Up”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“Up”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9796" y="5157192"/>
            <a:ext cx="532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Accuracy = 0.53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Precision = 0.58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Recall = 0.34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0436" y="5157192"/>
            <a:ext cx="532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Accuracy = 0.49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Precision = 0.63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Recall = 0.07</a:t>
            </a: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2903087" y="71636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Confusion Matrix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73" y="370534"/>
            <a:ext cx="1610338" cy="11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dirty="0">
                <a:solidFill>
                  <a:schemeClr val="bg1"/>
                </a:solidFill>
              </a:rPr>
              <a:t> Error Tree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68" y="1327447"/>
            <a:ext cx="6624736" cy="52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4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68" y="1327448"/>
            <a:ext cx="6624736" cy="5295803"/>
          </a:xfr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dirty="0">
                <a:solidFill>
                  <a:schemeClr val="bg1"/>
                </a:solidFill>
              </a:rPr>
              <a:t> RF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3162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98276" y="0"/>
            <a:ext cx="12188825" cy="6858000"/>
            <a:chOff x="0" y="0"/>
            <a:chExt cx="12188825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8000"/>
            </a:xfrm>
            <a:prstGeom prst="rect">
              <a:avLst/>
            </a:prstGeom>
          </p:spPr>
        </p:pic>
        <p:sp>
          <p:nvSpPr>
            <p:cNvPr id="14" name="Title 12"/>
            <p:cNvSpPr txBox="1">
              <a:spLocks/>
            </p:cNvSpPr>
            <p:nvPr/>
          </p:nvSpPr>
          <p:spPr>
            <a:xfrm>
              <a:off x="2998068" y="2894727"/>
              <a:ext cx="2160240" cy="10668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defTabSz="914400" rtl="1" eaLnBrk="1" latinLnBrk="0" hangingPunct="1">
                <a:lnSpc>
                  <a:spcPct val="80000"/>
                </a:lnSpc>
                <a:spcBef>
                  <a:spcPct val="0"/>
                </a:spcBef>
                <a:buNone/>
              </a:pPr>
              <a:r>
                <a:rPr lang="en-US" sz="6600" dirty="0">
                  <a:solidFill>
                    <a:schemeClr val="bg1"/>
                  </a:solidFill>
                </a:rPr>
                <a:t>GBM</a:t>
              </a:r>
            </a:p>
          </p:txBody>
        </p:sp>
        <p:sp>
          <p:nvSpPr>
            <p:cNvPr id="15" name="Title 12"/>
            <p:cNvSpPr txBox="1">
              <a:spLocks/>
            </p:cNvSpPr>
            <p:nvPr/>
          </p:nvSpPr>
          <p:spPr>
            <a:xfrm>
              <a:off x="7458418" y="2894727"/>
              <a:ext cx="1800200" cy="10668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defTabSz="914400" rtl="1" eaLnBrk="1" latinLnBrk="0" hangingPunct="1">
                <a:lnSpc>
                  <a:spcPct val="80000"/>
                </a:lnSpc>
                <a:spcBef>
                  <a:spcPct val="0"/>
                </a:spcBef>
                <a:buNone/>
              </a:pPr>
              <a:r>
                <a:rPr lang="en-US" sz="6600" dirty="0">
                  <a:solidFill>
                    <a:schemeClr val="bg1"/>
                  </a:solidFill>
                </a:rPr>
                <a:t>RF</a:t>
              </a:r>
            </a:p>
          </p:txBody>
        </p:sp>
      </p:grpSp>
      <p:sp>
        <p:nvSpPr>
          <p:cNvPr id="18" name="Title 12"/>
          <p:cNvSpPr txBox="1">
            <a:spLocks/>
          </p:cNvSpPr>
          <p:nvPr/>
        </p:nvSpPr>
        <p:spPr>
          <a:xfrm>
            <a:off x="621804" y="116632"/>
            <a:ext cx="1116124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Predict the stock price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Tomorrow  </a:t>
            </a:r>
          </a:p>
        </p:txBody>
      </p:sp>
      <p:graphicFrame>
        <p:nvGraphicFramePr>
          <p:cNvPr id="20" name="Content Placeholder 7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7354798"/>
              </p:ext>
            </p:extLst>
          </p:nvPr>
        </p:nvGraphicFramePr>
        <p:xfrm>
          <a:off x="6670476" y="1312963"/>
          <a:ext cx="4983923" cy="5068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57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Stock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Confusion Matrix RF</a:t>
                      </a: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Accuracy 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Precision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Recall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AAPL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 L -0.4114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549796" y="260648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Title 12"/>
          <p:cNvSpPr txBox="1">
            <a:spLocks/>
          </p:cNvSpPr>
          <p:nvPr/>
        </p:nvSpPr>
        <p:spPr>
          <a:xfrm>
            <a:off x="2998068" y="2894727"/>
            <a:ext cx="216024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GBM</a:t>
            </a:r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7458418" y="2894727"/>
            <a:ext cx="18002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RF</a:t>
            </a:r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549799" y="2276872"/>
          <a:ext cx="5328589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Value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  <a:p>
                      <a:pPr algn="ctr"/>
                      <a:r>
                        <a:rPr lang="en-US" dirty="0"/>
                        <a:t> (True</a:t>
                      </a:r>
                      <a:r>
                        <a:rPr lang="en-US" baseline="0" dirty="0"/>
                        <a:t> Value in Test)</a:t>
                      </a:r>
                      <a:endParaRPr lang="en-U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/>
                        <a:t>GBM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“Up”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“Up”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6261299" y="2276872"/>
          <a:ext cx="5328589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Value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  <a:p>
                      <a:pPr algn="ctr"/>
                      <a:r>
                        <a:rPr lang="en-US" dirty="0"/>
                        <a:t> (True</a:t>
                      </a:r>
                      <a:r>
                        <a:rPr lang="en-US" baseline="0" dirty="0"/>
                        <a:t> Value in Test)</a:t>
                      </a:r>
                      <a:endParaRPr lang="en-US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0" dirty="0"/>
                        <a:t> “Up”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”Down”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“Up”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9796" y="5157192"/>
            <a:ext cx="532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Accuracy = 0.53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Precision = 0.59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Recall = 0.42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0436" y="5157192"/>
            <a:ext cx="5328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Accuracy = 0.49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Precision = 0.72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Recall = 0.08</a:t>
            </a: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2903087" y="71636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Confusion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28469" r="14661" b="28560"/>
          <a:stretch/>
        </p:blipFill>
        <p:spPr>
          <a:xfrm>
            <a:off x="877508" y="916878"/>
            <a:ext cx="1669588" cy="7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3430116" y="2492896"/>
            <a:ext cx="7344816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11031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176E-6 1.48148E-6 L 0.4881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4" name="Title 12"/>
          <p:cNvSpPr txBox="1">
            <a:spLocks/>
          </p:cNvSpPr>
          <p:nvPr/>
        </p:nvSpPr>
        <p:spPr>
          <a:xfrm>
            <a:off x="2998068" y="2894727"/>
            <a:ext cx="216024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GBM</a:t>
            </a:r>
          </a:p>
        </p:txBody>
      </p:sp>
      <p:sp>
        <p:nvSpPr>
          <p:cNvPr id="15" name="Title 12"/>
          <p:cNvSpPr txBox="1">
            <a:spLocks/>
          </p:cNvSpPr>
          <p:nvPr/>
        </p:nvSpPr>
        <p:spPr>
          <a:xfrm>
            <a:off x="7458418" y="2894727"/>
            <a:ext cx="18002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6600" dirty="0">
                <a:solidFill>
                  <a:schemeClr val="bg1"/>
                </a:solidFill>
              </a:rPr>
              <a:t>RF</a:t>
            </a:r>
          </a:p>
        </p:txBody>
      </p:sp>
      <p:graphicFrame>
        <p:nvGraphicFramePr>
          <p:cNvPr id="16" name="Content Placeholder 7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53508356"/>
              </p:ext>
            </p:extLst>
          </p:nvPr>
        </p:nvGraphicFramePr>
        <p:xfrm>
          <a:off x="405782" y="1312963"/>
          <a:ext cx="4983923" cy="5068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57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Stock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Confusion Matrix GBM</a:t>
                      </a: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Model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Accuracy 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Precision 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Recall 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2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itle 12"/>
          <p:cNvSpPr txBox="1">
            <a:spLocks/>
          </p:cNvSpPr>
          <p:nvPr/>
        </p:nvSpPr>
        <p:spPr>
          <a:xfrm>
            <a:off x="621804" y="116632"/>
            <a:ext cx="1116124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Predict the stock price over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30 days </a:t>
            </a:r>
          </a:p>
        </p:txBody>
      </p:sp>
    </p:spTree>
    <p:extLst>
      <p:ext uri="{BB962C8B-B14F-4D97-AF65-F5344CB8AC3E}">
        <p14:creationId xmlns:p14="http://schemas.microsoft.com/office/powerpoint/2010/main" val="2546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176E-6 1.48148E-6 L 0.4881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81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066E-6 1.48148E-6 L 0.48814 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2" y="1527854"/>
            <a:ext cx="10729097" cy="46645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3852" y="2996952"/>
            <a:ext cx="8139527" cy="2880323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4396590" y="5873110"/>
            <a:ext cx="1584176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0" name="Title 12"/>
          <p:cNvSpPr txBox="1">
            <a:spLocks/>
          </p:cNvSpPr>
          <p:nvPr/>
        </p:nvSpPr>
        <p:spPr>
          <a:xfrm>
            <a:off x="9670100" y="5873110"/>
            <a:ext cx="1584176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93379" y="1540971"/>
            <a:ext cx="2064213" cy="4332139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Test Results</a:t>
            </a:r>
          </a:p>
        </p:txBody>
      </p:sp>
    </p:spTree>
    <p:extLst>
      <p:ext uri="{BB962C8B-B14F-4D97-AF65-F5344CB8AC3E}">
        <p14:creationId xmlns:p14="http://schemas.microsoft.com/office/powerpoint/2010/main" val="4801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Test 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76" y="1336907"/>
            <a:ext cx="10729350" cy="4711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5326" r="46921" b="3864"/>
          <a:stretch/>
        </p:blipFill>
        <p:spPr>
          <a:xfrm>
            <a:off x="70985" y="1336907"/>
            <a:ext cx="2493840" cy="470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69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0"/>
            <a:ext cx="12215093" cy="68823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-4441"/>
            <a:ext cx="12313368" cy="6927521"/>
          </a:xfrm>
          <a:prstGeom prst="rect">
            <a:avLst/>
          </a:prstGeom>
        </p:spPr>
      </p:pic>
      <p:sp>
        <p:nvSpPr>
          <p:cNvPr id="7" name="Title 12"/>
          <p:cNvSpPr txBox="1">
            <a:spLocks/>
          </p:cNvSpPr>
          <p:nvPr/>
        </p:nvSpPr>
        <p:spPr>
          <a:xfrm>
            <a:off x="45740" y="116632"/>
            <a:ext cx="8686801" cy="1940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GOOGLE STOCK PREDICT</a:t>
            </a:r>
          </a:p>
          <a:p>
            <a:pPr marL="0" algn="ctr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8" name="Up Arrow 7"/>
          <p:cNvSpPr/>
          <p:nvPr/>
        </p:nvSpPr>
        <p:spPr>
          <a:xfrm>
            <a:off x="4017540" y="2204864"/>
            <a:ext cx="708720" cy="1872208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7" y="-28988"/>
            <a:ext cx="12192411" cy="6886988"/>
          </a:xfrm>
          <a:prstGeom prst="rect">
            <a:avLst/>
          </a:prstGeom>
        </p:spPr>
      </p:pic>
      <p:sp>
        <p:nvSpPr>
          <p:cNvPr id="7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US INDEXES</a:t>
            </a:r>
          </a:p>
        </p:txBody>
      </p:sp>
    </p:spTree>
    <p:extLst>
      <p:ext uri="{BB962C8B-B14F-4D97-AF65-F5344CB8AC3E}">
        <p14:creationId xmlns:p14="http://schemas.microsoft.com/office/powerpoint/2010/main" val="11973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0"/>
            <a:ext cx="12215093" cy="6882324"/>
          </a:xfrm>
        </p:spPr>
      </p:pic>
    </p:spTree>
    <p:extLst>
      <p:ext uri="{BB962C8B-B14F-4D97-AF65-F5344CB8AC3E}">
        <p14:creationId xmlns:p14="http://schemas.microsoft.com/office/powerpoint/2010/main" val="76608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14" name="Content Placeholder 13" descr="Clustered column chart representing&#10;2 series and 1 line combination chart for 4 categories" title="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172220"/>
              </p:ext>
            </p:extLst>
          </p:nvPr>
        </p:nvGraphicFramePr>
        <p:xfrm>
          <a:off x="1065213" y="1828800"/>
          <a:ext cx="86868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for Regression (10 min, 20% of course grade)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Placing a clear target of the regression (10%)</a:t>
            </a:r>
          </a:p>
          <a:p>
            <a:r>
              <a:rPr lang="en-US" dirty="0"/>
              <a:t>Data preparation before the regression (10%)</a:t>
            </a:r>
          </a:p>
          <a:p>
            <a:r>
              <a:rPr lang="en-US" dirty="0"/>
              <a:t>Technical capabilities in the regression (20%)</a:t>
            </a:r>
          </a:p>
          <a:p>
            <a:pPr lvl="1"/>
            <a:r>
              <a:rPr lang="en-US" dirty="0"/>
              <a:t>Using R-Markdown (or 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the R functions from the regression class exercise</a:t>
            </a:r>
          </a:p>
          <a:p>
            <a:pPr lvl="1"/>
            <a:r>
              <a:rPr lang="en-US" dirty="0"/>
              <a:t>Using multi variant regression</a:t>
            </a:r>
          </a:p>
          <a:p>
            <a:r>
              <a:rPr lang="en-US" dirty="0"/>
              <a:t>Evaluating several regression models (10%)</a:t>
            </a:r>
          </a:p>
          <a:p>
            <a:r>
              <a:rPr lang="en-US" dirty="0"/>
              <a:t>Interesting observations found (40%)</a:t>
            </a:r>
          </a:p>
          <a:p>
            <a:pPr lvl="1"/>
            <a:r>
              <a:rPr lang="en-US" dirty="0"/>
              <a:t>Showing the value of findings</a:t>
            </a:r>
          </a:p>
          <a:p>
            <a:pPr lvl="1"/>
            <a:r>
              <a:rPr lang="en-US" dirty="0"/>
              <a:t>Clear presentation</a:t>
            </a:r>
          </a:p>
          <a:p>
            <a:r>
              <a:rPr lang="en-US" dirty="0"/>
              <a:t>Innovation and creativity (10%)</a:t>
            </a:r>
          </a:p>
        </p:txBody>
      </p:sp>
    </p:spTree>
    <p:extLst>
      <p:ext uri="{BB962C8B-B14F-4D97-AF65-F5344CB8AC3E}">
        <p14:creationId xmlns:p14="http://schemas.microsoft.com/office/powerpoint/2010/main" val="5063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10403532" y="1988840"/>
            <a:ext cx="708720" cy="1872208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0800000">
            <a:off x="11206980" y="1988840"/>
            <a:ext cx="708720" cy="187220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9" y="-39691"/>
            <a:ext cx="12192373" cy="6897691"/>
          </a:xfrm>
          <a:prstGeom prst="rect">
            <a:avLst/>
          </a:prstGeo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S&amp;P 500 INDEX</a:t>
            </a:r>
          </a:p>
        </p:txBody>
      </p:sp>
    </p:spTree>
    <p:extLst>
      <p:ext uri="{BB962C8B-B14F-4D97-AF65-F5344CB8AC3E}">
        <p14:creationId xmlns:p14="http://schemas.microsoft.com/office/powerpoint/2010/main" val="14831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548680"/>
            <a:ext cx="5029200" cy="7711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Business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05780" y="1828800"/>
            <a:ext cx="7488832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Predict if Tomorrow’s stock price will be raised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 if the stock price over 10 days will be raised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 if the stock price over 30 days will be raised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/>
          <p:cNvSpPr txBox="1">
            <a:spLocks/>
          </p:cNvSpPr>
          <p:nvPr/>
        </p:nvSpPr>
        <p:spPr>
          <a:xfrm>
            <a:off x="549796" y="260648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Description</a:t>
            </a: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405780" y="1340768"/>
            <a:ext cx="648072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Data from Yahoo Finance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10 years of each stock from S&amp;P500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Data Frame of 60 variables over 2800 rows</a:t>
            </a:r>
            <a:endParaRPr lang="he-IL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added some Technical indicators such as: </a:t>
            </a:r>
          </a:p>
          <a:p>
            <a:r>
              <a:rPr lang="en-US" dirty="0"/>
              <a:t>     EMA, ROC, RSI, CCI etc.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221765"/>
              </p:ext>
            </p:extLst>
          </p:nvPr>
        </p:nvGraphicFramePr>
        <p:xfrm>
          <a:off x="6886500" y="692696"/>
          <a:ext cx="5112568" cy="5832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4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Name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Possible values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Date 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Trading Date (format- dd/mm/YY)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Date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25/11/2015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Symbol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 name of the company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String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"AAPL"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Open 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</a:t>
                      </a:r>
                      <a:r>
                        <a:rPr lang="en-US" sz="700">
                          <a:effectLst/>
                        </a:rPr>
                        <a:t> open price at this trading date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High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</a:t>
                      </a:r>
                      <a:r>
                        <a:rPr lang="en-US" sz="700">
                          <a:effectLst/>
                        </a:rPr>
                        <a:t> highest price reached in this trading date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Low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</a:t>
                      </a:r>
                      <a:r>
                        <a:rPr lang="en-US" sz="700">
                          <a:effectLst/>
                        </a:rPr>
                        <a:t> lowest price reached</a:t>
                      </a:r>
                      <a:r>
                        <a:rPr lang="en-US" sz="800">
                          <a:effectLst/>
                        </a:rPr>
                        <a:t> </a:t>
                      </a:r>
                      <a:r>
                        <a:rPr lang="en-US" sz="700">
                          <a:effectLst/>
                        </a:rPr>
                        <a:t>in this trading date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Close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</a:t>
                      </a:r>
                      <a:r>
                        <a:rPr lang="en-US" sz="700">
                          <a:effectLst/>
                        </a:rPr>
                        <a:t> close price at this trading date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Volume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The number of total shares that are traded on a given day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Change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percent number of change in the price relative to the previous day price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Positive/ Negative  percent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Open Change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percent number of change in the previous day close price relative to the open day price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Positive/ Negative  percent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Change within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percent number of change in the open day price relative to the close day price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Positive/ Negative  percent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nextday_open_change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percent number of change in the close price relative to the next open day price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Positive/ Negative  percent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nextday_close_change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percent number of change in the close price relative to the close next day price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Positive/ Negative  percent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Market Cup 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Total equity market value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794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RSI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relative strength index (RSI) is a momentum indicator that compares the magnitude of recent gains and losses over a specified trading date to measure speed and change of price movements of a security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Positive/ Negative  percent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58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EMA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Indicator in </a:t>
                      </a:r>
                      <a:r>
                        <a:rPr lang="en-US" sz="700" u="none" strike="noStrike" dirty="0">
                          <a:effectLst/>
                          <a:hlinkClick r:id="rId3"/>
                        </a:rPr>
                        <a:t>technical analysis</a:t>
                      </a:r>
                      <a:r>
                        <a:rPr lang="en-US" sz="700" dirty="0">
                          <a:effectLst/>
                        </a:rPr>
                        <a:t> that helps smooth out </a:t>
                      </a:r>
                      <a:r>
                        <a:rPr lang="en-US" sz="700" u="none" strike="noStrike" dirty="0">
                          <a:effectLst/>
                          <a:hlinkClick r:id="rId4"/>
                        </a:rPr>
                        <a:t>price action</a:t>
                      </a:r>
                      <a:r>
                        <a:rPr lang="en-US" sz="700" dirty="0">
                          <a:effectLst/>
                        </a:rPr>
                        <a:t> by filtering out the “noise” from random price fluctuations. The two basic and commonly used MAs are the </a:t>
                      </a:r>
                      <a:r>
                        <a:rPr lang="en-US" sz="700" u="none" strike="noStrike" dirty="0">
                          <a:effectLst/>
                          <a:hlinkClick r:id="rId5"/>
                        </a:rPr>
                        <a:t>simple moving average (SMA),</a:t>
                      </a:r>
                      <a:r>
                        <a:rPr lang="en-US" sz="700" dirty="0">
                          <a:effectLst/>
                        </a:rPr>
                        <a:t> which is the simple average of a security over a defined number of time periods, and the </a:t>
                      </a:r>
                      <a:r>
                        <a:rPr lang="en-US" sz="700" u="none" strike="noStrike" dirty="0">
                          <a:effectLst/>
                          <a:hlinkClick r:id="rId6"/>
                        </a:rPr>
                        <a:t>exponential moving average (EMA),</a:t>
                      </a:r>
                      <a:r>
                        <a:rPr lang="en-US" sz="700" dirty="0">
                          <a:effectLst/>
                        </a:rPr>
                        <a:t> which gives bigger weight to more recent prices</a:t>
                      </a:r>
                      <a:endParaRPr lang="en-US" sz="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Positive, USD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S&amp;P 500 close 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</a:t>
                      </a:r>
                      <a:r>
                        <a:rPr lang="en-US" sz="700">
                          <a:effectLst/>
                        </a:rPr>
                        <a:t> close price of S&amp;P 500 index at this trading date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Numeric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Positive, USD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97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order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The right order in every day depending on the price of tomorrow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factor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"buy","sell","hold"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High_close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True if high price equal to close price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logical</a:t>
                      </a:r>
                      <a:endParaRPr lang="en-US" sz="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"0", "1"</a:t>
                      </a:r>
                      <a:endParaRPr lang="en-US" sz="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4497" marR="44497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3933056"/>
            <a:ext cx="6536012" cy="2672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7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64" y="1185345"/>
            <a:ext cx="8597212" cy="5556023"/>
          </a:xfrm>
          <a:prstGeom prst="rect">
            <a:avLst/>
          </a:prstGeo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693812" y="116632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Data Preparation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37759" y="2924943"/>
            <a:ext cx="5419595" cy="1872209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4770007" y="4378424"/>
            <a:ext cx="1584176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0" name="Title 12"/>
          <p:cNvSpPr txBox="1">
            <a:spLocks/>
          </p:cNvSpPr>
          <p:nvPr/>
        </p:nvSpPr>
        <p:spPr>
          <a:xfrm>
            <a:off x="8082375" y="4378424"/>
            <a:ext cx="1584176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5875" y="1628800"/>
            <a:ext cx="1422644" cy="3168352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/>
          <a:stretch/>
        </p:blipFill>
        <p:spPr>
          <a:xfrm>
            <a:off x="3718148" y="5382468"/>
            <a:ext cx="4051052" cy="135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8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Predict if Tomorrow’s stock price will be raised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 is a categorical variable when: </a:t>
            </a:r>
          </a:p>
          <a:p>
            <a:pPr marL="0" indent="0">
              <a:buNone/>
            </a:pPr>
            <a:r>
              <a:rPr lang="en-US" dirty="0"/>
              <a:t>      “Down” = 0 , “Up” =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Classification by RF and GBM models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Threshold = 0.6</a:t>
            </a: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549796" y="260648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35" y="1828800"/>
            <a:ext cx="4438329" cy="2320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4341529"/>
            <a:ext cx="4176464" cy="239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8276" y="-27384"/>
            <a:ext cx="12287101" cy="690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6578996" y="0"/>
            <a:ext cx="6480720" cy="6885384"/>
            <a:chOff x="-6188396" y="72008"/>
            <a:chExt cx="6094412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-6188396" y="72008"/>
              <a:ext cx="6094412" cy="6858000"/>
            </a:xfrm>
            <a:prstGeom prst="rect">
              <a:avLst/>
            </a:prstGeom>
          </p:spPr>
        </p:pic>
        <p:sp>
          <p:nvSpPr>
            <p:cNvPr id="7" name="Title 12"/>
            <p:cNvSpPr txBox="1">
              <a:spLocks/>
            </p:cNvSpPr>
            <p:nvPr/>
          </p:nvSpPr>
          <p:spPr>
            <a:xfrm>
              <a:off x="-3122612" y="2894727"/>
              <a:ext cx="2160240" cy="10668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defTabSz="914400" rtl="1" eaLnBrk="1" latinLnBrk="0" hangingPunct="1">
                <a:lnSpc>
                  <a:spcPct val="80000"/>
                </a:lnSpc>
                <a:spcBef>
                  <a:spcPct val="0"/>
                </a:spcBef>
                <a:buNone/>
              </a:pPr>
              <a:r>
                <a:rPr lang="en-US" sz="6600" dirty="0">
                  <a:solidFill>
                    <a:schemeClr val="bg1"/>
                  </a:solidFill>
                </a:rPr>
                <a:t>GBM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438218" y="27384"/>
            <a:ext cx="6094412" cy="6858000"/>
            <a:chOff x="12438218" y="-51792"/>
            <a:chExt cx="6094412" cy="685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12438218" y="-51792"/>
              <a:ext cx="6094412" cy="6858000"/>
            </a:xfrm>
            <a:prstGeom prst="rect">
              <a:avLst/>
            </a:prstGeom>
          </p:spPr>
        </p:pic>
        <p:sp>
          <p:nvSpPr>
            <p:cNvPr id="9" name="Title 12"/>
            <p:cNvSpPr txBox="1">
              <a:spLocks/>
            </p:cNvSpPr>
            <p:nvPr/>
          </p:nvSpPr>
          <p:spPr>
            <a:xfrm>
              <a:off x="13871276" y="2894727"/>
              <a:ext cx="1800200" cy="10668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defTabSz="914400" rtl="1" eaLnBrk="1" latinLnBrk="0" hangingPunct="1">
                <a:lnSpc>
                  <a:spcPct val="80000"/>
                </a:lnSpc>
                <a:spcBef>
                  <a:spcPct val="0"/>
                </a:spcBef>
                <a:buNone/>
              </a:pPr>
              <a:r>
                <a:rPr lang="en-US" sz="6600" dirty="0">
                  <a:solidFill>
                    <a:schemeClr val="bg1"/>
                  </a:solidFill>
                </a:rPr>
                <a:t>RF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99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7017E-7 -1.85185E-6 L 0.52579 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96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763 L -0.50273 0.007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contrast presentation (widescreen).potx" id="{7A5589E3-C8FC-42FF-9F45-97961AC9204A}" vid="{8FC8D05C-4C37-46F2-BA08-1F1922797ED2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tf02895266</Template>
  <TotalTime>1117</TotalTime>
  <Words>988</Words>
  <Application>Microsoft Office PowerPoint</Application>
  <PresentationFormat>מותאם אישית</PresentationFormat>
  <Paragraphs>306</Paragraphs>
  <Slides>22</Slides>
  <Notes>15</Notes>
  <HiddenSlides>9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9" baseType="lpstr">
      <vt:lpstr>Arial</vt:lpstr>
      <vt:lpstr>Calibri</vt:lpstr>
      <vt:lpstr>Franklin Gothic Medium</vt:lpstr>
      <vt:lpstr>Gisha</vt:lpstr>
      <vt:lpstr>Mangal</vt:lpstr>
      <vt:lpstr>Times New Roman</vt:lpstr>
      <vt:lpstr>Business Contrast 16x9</vt:lpstr>
      <vt:lpstr>מצגת של PowerPoint‏</vt:lpstr>
      <vt:lpstr>מצגת של PowerPoint‏</vt:lpstr>
      <vt:lpstr>מצגת של PowerPoint‏</vt:lpstr>
      <vt:lpstr>מצגת של PowerPoint‏</vt:lpstr>
      <vt:lpstr>Business Goals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Add a Slide Title - 4</vt:lpstr>
      <vt:lpstr>Add a Slide Title - 4</vt:lpstr>
      <vt:lpstr>Title and Content Layout with Chart</vt:lpstr>
      <vt:lpstr>Grade for Regression (10 min, 20% of course grade)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Ori Dahari</cp:lastModifiedBy>
  <cp:revision>66</cp:revision>
  <dcterms:created xsi:type="dcterms:W3CDTF">2018-01-06T16:05:08Z</dcterms:created>
  <dcterms:modified xsi:type="dcterms:W3CDTF">2018-01-15T21:15:53Z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